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5943600" cy="8229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05"/>
    <p:restoredTop sz="94656"/>
  </p:normalViewPr>
  <p:slideViewPr>
    <p:cSldViewPr snapToGrid="0" snapToObjects="1">
      <p:cViewPr varScale="1">
        <p:scale>
          <a:sx n="94" d="100"/>
          <a:sy n="94" d="100"/>
        </p:scale>
        <p:origin x="9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770" y="1346836"/>
            <a:ext cx="5052060" cy="2865120"/>
          </a:xfrm>
        </p:spPr>
        <p:txBody>
          <a:bodyPr anchor="b"/>
          <a:lstStyle>
            <a:lvl1pPr algn="ctr">
              <a:defRPr sz="39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2950" y="4322446"/>
            <a:ext cx="4457700" cy="1986914"/>
          </a:xfrm>
        </p:spPr>
        <p:txBody>
          <a:bodyPr/>
          <a:lstStyle>
            <a:lvl1pPr marL="0" indent="0" algn="ctr">
              <a:buNone/>
              <a:defRPr sz="1560"/>
            </a:lvl1pPr>
            <a:lvl2pPr marL="297180" indent="0" algn="ctr">
              <a:buNone/>
              <a:defRPr sz="1300"/>
            </a:lvl2pPr>
            <a:lvl3pPr marL="594360" indent="0" algn="ctr">
              <a:buNone/>
              <a:defRPr sz="1170"/>
            </a:lvl3pPr>
            <a:lvl4pPr marL="891540" indent="0" algn="ctr">
              <a:buNone/>
              <a:defRPr sz="1040"/>
            </a:lvl4pPr>
            <a:lvl5pPr marL="1188720" indent="0" algn="ctr">
              <a:buNone/>
              <a:defRPr sz="1040"/>
            </a:lvl5pPr>
            <a:lvl6pPr marL="1485900" indent="0" algn="ctr">
              <a:buNone/>
              <a:defRPr sz="1040"/>
            </a:lvl6pPr>
            <a:lvl7pPr marL="1783080" indent="0" algn="ctr">
              <a:buNone/>
              <a:defRPr sz="1040"/>
            </a:lvl7pPr>
            <a:lvl8pPr marL="2080260" indent="0" algn="ctr">
              <a:buNone/>
              <a:defRPr sz="1040"/>
            </a:lvl8pPr>
            <a:lvl9pPr marL="2377440" indent="0" algn="ctr">
              <a:buNone/>
              <a:defRPr sz="10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253389" y="438150"/>
            <a:ext cx="1281589" cy="69742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8623" y="438150"/>
            <a:ext cx="3770471" cy="697420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527" y="2051688"/>
            <a:ext cx="5126355" cy="3423284"/>
          </a:xfrm>
        </p:spPr>
        <p:txBody>
          <a:bodyPr anchor="b"/>
          <a:lstStyle>
            <a:lvl1pPr>
              <a:defRPr sz="39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5527" y="5507358"/>
            <a:ext cx="5126355" cy="1800224"/>
          </a:xfrm>
        </p:spPr>
        <p:txBody>
          <a:bodyPr/>
          <a:lstStyle>
            <a:lvl1pPr marL="0" indent="0">
              <a:buNone/>
              <a:defRPr sz="1560">
                <a:solidFill>
                  <a:schemeClr val="tx1"/>
                </a:solidFill>
              </a:defRPr>
            </a:lvl1pPr>
            <a:lvl2pPr marL="29718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2pPr>
            <a:lvl3pPr marL="594360" indent="0">
              <a:buNone/>
              <a:defRPr sz="1170">
                <a:solidFill>
                  <a:schemeClr val="tx1">
                    <a:tint val="75000"/>
                  </a:schemeClr>
                </a:solidFill>
              </a:defRPr>
            </a:lvl3pPr>
            <a:lvl4pPr marL="891540" indent="0">
              <a:buNone/>
              <a:defRPr sz="1040">
                <a:solidFill>
                  <a:schemeClr val="tx1">
                    <a:tint val="75000"/>
                  </a:schemeClr>
                </a:solidFill>
              </a:defRPr>
            </a:lvl4pPr>
            <a:lvl5pPr marL="1188720" indent="0">
              <a:buNone/>
              <a:defRPr sz="1040">
                <a:solidFill>
                  <a:schemeClr val="tx1">
                    <a:tint val="75000"/>
                  </a:schemeClr>
                </a:solidFill>
              </a:defRPr>
            </a:lvl5pPr>
            <a:lvl6pPr marL="1485900" indent="0">
              <a:buNone/>
              <a:defRPr sz="1040">
                <a:solidFill>
                  <a:schemeClr val="tx1">
                    <a:tint val="75000"/>
                  </a:schemeClr>
                </a:solidFill>
              </a:defRPr>
            </a:lvl6pPr>
            <a:lvl7pPr marL="1783080" indent="0">
              <a:buNone/>
              <a:defRPr sz="1040">
                <a:solidFill>
                  <a:schemeClr val="tx1">
                    <a:tint val="75000"/>
                  </a:schemeClr>
                </a:solidFill>
              </a:defRPr>
            </a:lvl7pPr>
            <a:lvl8pPr marL="2080260" indent="0">
              <a:buNone/>
              <a:defRPr sz="1040">
                <a:solidFill>
                  <a:schemeClr val="tx1">
                    <a:tint val="75000"/>
                  </a:schemeClr>
                </a:solidFill>
              </a:defRPr>
            </a:lvl8pPr>
            <a:lvl9pPr marL="2377440" indent="0">
              <a:buNone/>
              <a:defRPr sz="1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8623" y="2190750"/>
            <a:ext cx="252603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08948" y="2190750"/>
            <a:ext cx="252603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397" y="438152"/>
            <a:ext cx="5126355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9397" y="2017396"/>
            <a:ext cx="2514421" cy="988694"/>
          </a:xfrm>
        </p:spPr>
        <p:txBody>
          <a:bodyPr anchor="b"/>
          <a:lstStyle>
            <a:lvl1pPr marL="0" indent="0">
              <a:buNone/>
              <a:defRPr sz="1560" b="1"/>
            </a:lvl1pPr>
            <a:lvl2pPr marL="297180" indent="0">
              <a:buNone/>
              <a:defRPr sz="1300" b="1"/>
            </a:lvl2pPr>
            <a:lvl3pPr marL="594360" indent="0">
              <a:buNone/>
              <a:defRPr sz="1170" b="1"/>
            </a:lvl3pPr>
            <a:lvl4pPr marL="891540" indent="0">
              <a:buNone/>
              <a:defRPr sz="1040" b="1"/>
            </a:lvl4pPr>
            <a:lvl5pPr marL="1188720" indent="0">
              <a:buNone/>
              <a:defRPr sz="1040" b="1"/>
            </a:lvl5pPr>
            <a:lvl6pPr marL="1485900" indent="0">
              <a:buNone/>
              <a:defRPr sz="1040" b="1"/>
            </a:lvl6pPr>
            <a:lvl7pPr marL="1783080" indent="0">
              <a:buNone/>
              <a:defRPr sz="1040" b="1"/>
            </a:lvl7pPr>
            <a:lvl8pPr marL="2080260" indent="0">
              <a:buNone/>
              <a:defRPr sz="1040" b="1"/>
            </a:lvl8pPr>
            <a:lvl9pPr marL="2377440" indent="0">
              <a:buNone/>
              <a:defRPr sz="1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9397" y="3006090"/>
            <a:ext cx="2514421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08948" y="2017396"/>
            <a:ext cx="2526804" cy="988694"/>
          </a:xfrm>
        </p:spPr>
        <p:txBody>
          <a:bodyPr anchor="b"/>
          <a:lstStyle>
            <a:lvl1pPr marL="0" indent="0">
              <a:buNone/>
              <a:defRPr sz="1560" b="1"/>
            </a:lvl1pPr>
            <a:lvl2pPr marL="297180" indent="0">
              <a:buNone/>
              <a:defRPr sz="1300" b="1"/>
            </a:lvl2pPr>
            <a:lvl3pPr marL="594360" indent="0">
              <a:buNone/>
              <a:defRPr sz="1170" b="1"/>
            </a:lvl3pPr>
            <a:lvl4pPr marL="891540" indent="0">
              <a:buNone/>
              <a:defRPr sz="1040" b="1"/>
            </a:lvl4pPr>
            <a:lvl5pPr marL="1188720" indent="0">
              <a:buNone/>
              <a:defRPr sz="1040" b="1"/>
            </a:lvl5pPr>
            <a:lvl6pPr marL="1485900" indent="0">
              <a:buNone/>
              <a:defRPr sz="1040" b="1"/>
            </a:lvl6pPr>
            <a:lvl7pPr marL="1783080" indent="0">
              <a:buNone/>
              <a:defRPr sz="1040" b="1"/>
            </a:lvl7pPr>
            <a:lvl8pPr marL="2080260" indent="0">
              <a:buNone/>
              <a:defRPr sz="1040" b="1"/>
            </a:lvl8pPr>
            <a:lvl9pPr marL="2377440" indent="0">
              <a:buNone/>
              <a:defRPr sz="1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08948" y="3006090"/>
            <a:ext cx="2526804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397" y="548640"/>
            <a:ext cx="1916966" cy="1920240"/>
          </a:xfrm>
        </p:spPr>
        <p:txBody>
          <a:bodyPr anchor="b"/>
          <a:lstStyle>
            <a:lvl1pPr>
              <a:defRPr sz="20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6804" y="1184912"/>
            <a:ext cx="3008948" cy="5848350"/>
          </a:xfrm>
        </p:spPr>
        <p:txBody>
          <a:bodyPr/>
          <a:lstStyle>
            <a:lvl1pPr>
              <a:defRPr sz="2080"/>
            </a:lvl1pPr>
            <a:lvl2pPr>
              <a:defRPr sz="1820"/>
            </a:lvl2pPr>
            <a:lvl3pPr>
              <a:defRPr sz="156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9397" y="2468880"/>
            <a:ext cx="1916966" cy="4573906"/>
          </a:xfrm>
        </p:spPr>
        <p:txBody>
          <a:bodyPr/>
          <a:lstStyle>
            <a:lvl1pPr marL="0" indent="0">
              <a:buNone/>
              <a:defRPr sz="1040"/>
            </a:lvl1pPr>
            <a:lvl2pPr marL="297180" indent="0">
              <a:buNone/>
              <a:defRPr sz="910"/>
            </a:lvl2pPr>
            <a:lvl3pPr marL="594360" indent="0">
              <a:buNone/>
              <a:defRPr sz="780"/>
            </a:lvl3pPr>
            <a:lvl4pPr marL="891540" indent="0">
              <a:buNone/>
              <a:defRPr sz="650"/>
            </a:lvl4pPr>
            <a:lvl5pPr marL="1188720" indent="0">
              <a:buNone/>
              <a:defRPr sz="650"/>
            </a:lvl5pPr>
            <a:lvl6pPr marL="1485900" indent="0">
              <a:buNone/>
              <a:defRPr sz="650"/>
            </a:lvl6pPr>
            <a:lvl7pPr marL="1783080" indent="0">
              <a:buNone/>
              <a:defRPr sz="650"/>
            </a:lvl7pPr>
            <a:lvl8pPr marL="2080260" indent="0">
              <a:buNone/>
              <a:defRPr sz="650"/>
            </a:lvl8pPr>
            <a:lvl9pPr marL="2377440" indent="0">
              <a:buNone/>
              <a:defRPr sz="6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397" y="548640"/>
            <a:ext cx="1916966" cy="1920240"/>
          </a:xfrm>
        </p:spPr>
        <p:txBody>
          <a:bodyPr anchor="b"/>
          <a:lstStyle>
            <a:lvl1pPr>
              <a:defRPr sz="20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26804" y="1184912"/>
            <a:ext cx="3008948" cy="5848350"/>
          </a:xfrm>
        </p:spPr>
        <p:txBody>
          <a:bodyPr anchor="t"/>
          <a:lstStyle>
            <a:lvl1pPr marL="0" indent="0">
              <a:buNone/>
              <a:defRPr sz="2080"/>
            </a:lvl1pPr>
            <a:lvl2pPr marL="297180" indent="0">
              <a:buNone/>
              <a:defRPr sz="1820"/>
            </a:lvl2pPr>
            <a:lvl3pPr marL="594360" indent="0">
              <a:buNone/>
              <a:defRPr sz="1560"/>
            </a:lvl3pPr>
            <a:lvl4pPr marL="891540" indent="0">
              <a:buNone/>
              <a:defRPr sz="1300"/>
            </a:lvl4pPr>
            <a:lvl5pPr marL="1188720" indent="0">
              <a:buNone/>
              <a:defRPr sz="1300"/>
            </a:lvl5pPr>
            <a:lvl6pPr marL="1485900" indent="0">
              <a:buNone/>
              <a:defRPr sz="1300"/>
            </a:lvl6pPr>
            <a:lvl7pPr marL="1783080" indent="0">
              <a:buNone/>
              <a:defRPr sz="1300"/>
            </a:lvl7pPr>
            <a:lvl8pPr marL="2080260" indent="0">
              <a:buNone/>
              <a:defRPr sz="1300"/>
            </a:lvl8pPr>
            <a:lvl9pPr marL="2377440" indent="0">
              <a:buNone/>
              <a:defRPr sz="13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9397" y="2468880"/>
            <a:ext cx="1916966" cy="4573906"/>
          </a:xfrm>
        </p:spPr>
        <p:txBody>
          <a:bodyPr/>
          <a:lstStyle>
            <a:lvl1pPr marL="0" indent="0">
              <a:buNone/>
              <a:defRPr sz="1040"/>
            </a:lvl1pPr>
            <a:lvl2pPr marL="297180" indent="0">
              <a:buNone/>
              <a:defRPr sz="910"/>
            </a:lvl2pPr>
            <a:lvl3pPr marL="594360" indent="0">
              <a:buNone/>
              <a:defRPr sz="780"/>
            </a:lvl3pPr>
            <a:lvl4pPr marL="891540" indent="0">
              <a:buNone/>
              <a:defRPr sz="650"/>
            </a:lvl4pPr>
            <a:lvl5pPr marL="1188720" indent="0">
              <a:buNone/>
              <a:defRPr sz="650"/>
            </a:lvl5pPr>
            <a:lvl6pPr marL="1485900" indent="0">
              <a:buNone/>
              <a:defRPr sz="650"/>
            </a:lvl6pPr>
            <a:lvl7pPr marL="1783080" indent="0">
              <a:buNone/>
              <a:defRPr sz="650"/>
            </a:lvl7pPr>
            <a:lvl8pPr marL="2080260" indent="0">
              <a:buNone/>
              <a:defRPr sz="650"/>
            </a:lvl8pPr>
            <a:lvl9pPr marL="2377440" indent="0">
              <a:buNone/>
              <a:defRPr sz="6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8623" y="438152"/>
            <a:ext cx="5126355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8623" y="2190750"/>
            <a:ext cx="5126355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8623" y="7627622"/>
            <a:ext cx="133731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704D4-E47D-6C42-B168-7FAA794748C4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68818" y="7627622"/>
            <a:ext cx="200596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7668" y="7627622"/>
            <a:ext cx="133731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B07C5-5BFC-E14B-BCB0-D4F7B90D5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57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94360" rtl="0" eaLnBrk="1" latinLnBrk="0" hangingPunct="1">
        <a:lnSpc>
          <a:spcPct val="90000"/>
        </a:lnSpc>
        <a:spcBef>
          <a:spcPct val="0"/>
        </a:spcBef>
        <a:buNone/>
        <a:defRPr sz="2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8590" indent="-148590" algn="l" defTabSz="594360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1820" kern="1200">
          <a:solidFill>
            <a:schemeClr val="tx1"/>
          </a:solidFill>
          <a:latin typeface="+mn-lt"/>
          <a:ea typeface="+mn-ea"/>
          <a:cs typeface="+mn-cs"/>
        </a:defRPr>
      </a:lvl1pPr>
      <a:lvl2pPr marL="445770" indent="-148590" algn="l" defTabSz="594360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indent="-148590" algn="l" defTabSz="594360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40130" indent="-148590" algn="l" defTabSz="594360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0" kern="1200">
          <a:solidFill>
            <a:schemeClr val="tx1"/>
          </a:solidFill>
          <a:latin typeface="+mn-lt"/>
          <a:ea typeface="+mn-ea"/>
          <a:cs typeface="+mn-cs"/>
        </a:defRPr>
      </a:lvl4pPr>
      <a:lvl5pPr marL="1337310" indent="-148590" algn="l" defTabSz="594360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0" kern="1200">
          <a:solidFill>
            <a:schemeClr val="tx1"/>
          </a:solidFill>
          <a:latin typeface="+mn-lt"/>
          <a:ea typeface="+mn-ea"/>
          <a:cs typeface="+mn-cs"/>
        </a:defRPr>
      </a:lvl5pPr>
      <a:lvl6pPr marL="1634490" indent="-148590" algn="l" defTabSz="594360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0" kern="1200">
          <a:solidFill>
            <a:schemeClr val="tx1"/>
          </a:solidFill>
          <a:latin typeface="+mn-lt"/>
          <a:ea typeface="+mn-ea"/>
          <a:cs typeface="+mn-cs"/>
        </a:defRPr>
      </a:lvl6pPr>
      <a:lvl7pPr marL="1931670" indent="-148590" algn="l" defTabSz="594360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0" kern="1200">
          <a:solidFill>
            <a:schemeClr val="tx1"/>
          </a:solidFill>
          <a:latin typeface="+mn-lt"/>
          <a:ea typeface="+mn-ea"/>
          <a:cs typeface="+mn-cs"/>
        </a:defRPr>
      </a:lvl7pPr>
      <a:lvl8pPr marL="2228850" indent="-148590" algn="l" defTabSz="594360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0" kern="1200">
          <a:solidFill>
            <a:schemeClr val="tx1"/>
          </a:solidFill>
          <a:latin typeface="+mn-lt"/>
          <a:ea typeface="+mn-ea"/>
          <a:cs typeface="+mn-cs"/>
        </a:defRPr>
      </a:lvl8pPr>
      <a:lvl9pPr marL="2526030" indent="-148590" algn="l" defTabSz="594360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94360" rtl="0" eaLnBrk="1" latinLnBrk="0" hangingPunct="1">
        <a:defRPr sz="1170" kern="1200">
          <a:solidFill>
            <a:schemeClr val="tx1"/>
          </a:solidFill>
          <a:latin typeface="+mn-lt"/>
          <a:ea typeface="+mn-ea"/>
          <a:cs typeface="+mn-cs"/>
        </a:defRPr>
      </a:lvl1pPr>
      <a:lvl2pPr marL="297180" algn="l" defTabSz="594360" rtl="0" eaLnBrk="1" latinLnBrk="0" hangingPunct="1">
        <a:defRPr sz="1170" kern="1200">
          <a:solidFill>
            <a:schemeClr val="tx1"/>
          </a:solidFill>
          <a:latin typeface="+mn-lt"/>
          <a:ea typeface="+mn-ea"/>
          <a:cs typeface="+mn-cs"/>
        </a:defRPr>
      </a:lvl2pPr>
      <a:lvl3pPr marL="594360" algn="l" defTabSz="594360" rtl="0" eaLnBrk="1" latinLnBrk="0" hangingPunct="1">
        <a:defRPr sz="1170" kern="1200">
          <a:solidFill>
            <a:schemeClr val="tx1"/>
          </a:solidFill>
          <a:latin typeface="+mn-lt"/>
          <a:ea typeface="+mn-ea"/>
          <a:cs typeface="+mn-cs"/>
        </a:defRPr>
      </a:lvl3pPr>
      <a:lvl4pPr marL="891540" algn="l" defTabSz="594360" rtl="0" eaLnBrk="1" latinLnBrk="0" hangingPunct="1">
        <a:defRPr sz="117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algn="l" defTabSz="594360" rtl="0" eaLnBrk="1" latinLnBrk="0" hangingPunct="1">
        <a:defRPr sz="1170" kern="1200">
          <a:solidFill>
            <a:schemeClr val="tx1"/>
          </a:solidFill>
          <a:latin typeface="+mn-lt"/>
          <a:ea typeface="+mn-ea"/>
          <a:cs typeface="+mn-cs"/>
        </a:defRPr>
      </a:lvl5pPr>
      <a:lvl6pPr marL="1485900" algn="l" defTabSz="594360" rtl="0" eaLnBrk="1" latinLnBrk="0" hangingPunct="1">
        <a:defRPr sz="117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algn="l" defTabSz="594360" rtl="0" eaLnBrk="1" latinLnBrk="0" hangingPunct="1">
        <a:defRPr sz="1170" kern="1200">
          <a:solidFill>
            <a:schemeClr val="tx1"/>
          </a:solidFill>
          <a:latin typeface="+mn-lt"/>
          <a:ea typeface="+mn-ea"/>
          <a:cs typeface="+mn-cs"/>
        </a:defRPr>
      </a:lvl7pPr>
      <a:lvl8pPr marL="2080260" algn="l" defTabSz="594360" rtl="0" eaLnBrk="1" latinLnBrk="0" hangingPunct="1">
        <a:defRPr sz="117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algn="l" defTabSz="594360" rtl="0" eaLnBrk="1" latinLnBrk="0" hangingPunct="1">
        <a:defRPr sz="11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hdphoto" Target="../media/hdphoto4.wdp"/><Relationship Id="rId20" Type="http://schemas.microsoft.com/office/2007/relationships/hdphoto" Target="../media/hdphoto9.wdp"/><Relationship Id="rId10" Type="http://schemas.openxmlformats.org/officeDocument/2006/relationships/image" Target="../media/image5.jpeg"/><Relationship Id="rId11" Type="http://schemas.microsoft.com/office/2007/relationships/hdphoto" Target="../media/hdphoto5.wdp"/><Relationship Id="rId12" Type="http://schemas.openxmlformats.org/officeDocument/2006/relationships/image" Target="../media/image6.jpeg"/><Relationship Id="rId13" Type="http://schemas.microsoft.com/office/2007/relationships/hdphoto" Target="../media/hdphoto6.wdp"/><Relationship Id="rId14" Type="http://schemas.openxmlformats.org/officeDocument/2006/relationships/image" Target="../media/image7.png"/><Relationship Id="rId15" Type="http://schemas.openxmlformats.org/officeDocument/2006/relationships/image" Target="../media/image8.jpeg"/><Relationship Id="rId16" Type="http://schemas.microsoft.com/office/2007/relationships/hdphoto" Target="../media/hdphoto7.wdp"/><Relationship Id="rId17" Type="http://schemas.openxmlformats.org/officeDocument/2006/relationships/image" Target="../media/image9.jpeg"/><Relationship Id="rId18" Type="http://schemas.microsoft.com/office/2007/relationships/hdphoto" Target="../media/hdphoto8.wdp"/><Relationship Id="rId19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microsoft.com/office/2007/relationships/hdphoto" Target="../media/hdphoto2.wdp"/><Relationship Id="rId6" Type="http://schemas.openxmlformats.org/officeDocument/2006/relationships/image" Target="../media/image3.jpeg"/><Relationship Id="rId7" Type="http://schemas.microsoft.com/office/2007/relationships/hdphoto" Target="../media/hdphoto3.wdp"/><Relationship Id="rId8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Box 160"/>
          <p:cNvSpPr txBox="1"/>
          <p:nvPr/>
        </p:nvSpPr>
        <p:spPr>
          <a:xfrm>
            <a:off x="-76204" y="2353529"/>
            <a:ext cx="60990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 dirty="0" smtClean="0">
                <a:latin typeface="Times" charset="0"/>
                <a:ea typeface="Times" charset="0"/>
                <a:cs typeface="Times" charset="0"/>
              </a:rPr>
              <a:t>Figure </a:t>
            </a:r>
            <a:r>
              <a:rPr lang="en-US" sz="1100" b="1" dirty="0" smtClean="0">
                <a:latin typeface="Times" charset="0"/>
                <a:ea typeface="Times" charset="0"/>
                <a:cs typeface="Times" charset="0"/>
              </a:rPr>
              <a:t>12</a:t>
            </a:r>
            <a:r>
              <a:rPr lang="en-US" sz="1100" b="1" dirty="0" smtClean="0">
                <a:latin typeface="Times" charset="0"/>
                <a:ea typeface="Times" charset="0"/>
                <a:cs typeface="Times" charset="0"/>
              </a:rPr>
              <a:t>.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Protein expression of iEC-G, iMSC-G-Cond, iMSC-B-Cond, and iMSC-T-Cond on culture day 3 (top) and culture day 6 (bottom).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Images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taken at 20X magnification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showing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expression of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VE-cadherin (green) and DAPI (blue).</a:t>
            </a:r>
            <a:endParaRPr lang="en-US" sz="11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-76204" y="5237070"/>
            <a:ext cx="60990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 dirty="0" smtClean="0">
                <a:latin typeface="Times" charset="0"/>
                <a:ea typeface="Times" charset="0"/>
                <a:cs typeface="Times" charset="0"/>
              </a:rPr>
              <a:t>Figure </a:t>
            </a:r>
            <a:r>
              <a:rPr lang="en-US" sz="1100" b="1" dirty="0" smtClean="0">
                <a:latin typeface="Times" charset="0"/>
                <a:ea typeface="Times" charset="0"/>
                <a:cs typeface="Times" charset="0"/>
              </a:rPr>
              <a:t>13.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Analysis of TEER readings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of iEC Monolayer,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iMSC-G/iEC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Monolayer,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iMSC-B/iEC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Monolayer, and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iMSC-T/iEC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Monolayer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on culture day 6,*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p&lt;0.05 one-way ANOVA</a:t>
            </a:r>
          </a:p>
          <a:p>
            <a:pPr algn="just"/>
            <a:endParaRPr lang="en-US" sz="11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-76204" y="7672982"/>
            <a:ext cx="609904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 dirty="0" smtClean="0">
                <a:latin typeface="Times" charset="0"/>
                <a:ea typeface="Times" charset="0"/>
                <a:cs typeface="Times" charset="0"/>
              </a:rPr>
              <a:t>Figure </a:t>
            </a:r>
            <a:r>
              <a:rPr lang="en-US" sz="1100" b="1" dirty="0" smtClean="0">
                <a:latin typeface="Times" charset="0"/>
                <a:ea typeface="Times" charset="0"/>
                <a:cs typeface="Times" charset="0"/>
              </a:rPr>
              <a:t>14</a:t>
            </a:r>
            <a:r>
              <a:rPr lang="en-US" sz="1100" b="1" dirty="0" smtClean="0">
                <a:latin typeface="Times" charset="0"/>
                <a:ea typeface="Times" charset="0"/>
                <a:cs typeface="Times" charset="0"/>
              </a:rPr>
              <a:t>.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Protein expression of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iEC Monolayer, iMSC-G/iEC Monolayer, iMSC-B/iEC Monolayer,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and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iMSC-T/iEC Monolayer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on culture day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13. Images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taken at 20X magnification showing expression of 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ZO-1 (red) and DAPI 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(</a:t>
            </a:r>
            <a:r>
              <a:rPr lang="en-US" sz="1100" dirty="0" smtClean="0">
                <a:latin typeface="Times" charset="0"/>
                <a:ea typeface="Times" charset="0"/>
                <a:cs typeface="Times" charset="0"/>
              </a:rPr>
              <a:t>blue</a:t>
            </a:r>
            <a:r>
              <a:rPr lang="en-US" sz="1100" dirty="0">
                <a:latin typeface="Times" charset="0"/>
                <a:ea typeface="Times" charset="0"/>
                <a:cs typeface="Times" charset="0"/>
              </a:rPr>
              <a:t>)</a:t>
            </a:r>
            <a:endParaRPr lang="en-US" sz="1100" dirty="0">
              <a:latin typeface="Times" charset="0"/>
              <a:ea typeface="Times" charset="0"/>
              <a:cs typeface="Times" charset="0"/>
            </a:endParaRPr>
          </a:p>
        </p:txBody>
      </p:sp>
      <p:grpSp>
        <p:nvGrpSpPr>
          <p:cNvPr id="164" name="Group 163"/>
          <p:cNvGrpSpPr/>
          <p:nvPr/>
        </p:nvGrpSpPr>
        <p:grpSpPr>
          <a:xfrm>
            <a:off x="0" y="-65316"/>
            <a:ext cx="4228314" cy="2391560"/>
            <a:chOff x="208418" y="2698206"/>
            <a:chExt cx="4228314" cy="2391560"/>
          </a:xfrm>
        </p:grpSpPr>
        <p:pic>
          <p:nvPicPr>
            <p:cNvPr id="165" name="Picture 164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4700"/>
                      </a14:imgEffect>
                      <a14:imgEffect>
                        <a14:saturation sat="4000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1691" y="2995906"/>
              <a:ext cx="1371600" cy="1024759"/>
            </a:xfrm>
            <a:prstGeom prst="rect">
              <a:avLst/>
            </a:prstGeom>
          </p:spPr>
        </p:pic>
        <p:pic>
          <p:nvPicPr>
            <p:cNvPr id="166" name="Picture 165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  <a14:imgEffect>
                        <a14:colorTemperature colorTemp="4700"/>
                      </a14:imgEffect>
                      <a14:imgEffect>
                        <a14:saturation sat="4000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5132" y="2992978"/>
              <a:ext cx="1371600" cy="1024760"/>
            </a:xfrm>
            <a:prstGeom prst="rect">
              <a:avLst/>
            </a:prstGeom>
          </p:spPr>
        </p:pic>
        <p:pic>
          <p:nvPicPr>
            <p:cNvPr id="167" name="Picture 166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112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4509" y="4062628"/>
              <a:ext cx="1371600" cy="1024759"/>
            </a:xfrm>
            <a:prstGeom prst="rect">
              <a:avLst/>
            </a:prstGeom>
          </p:spPr>
        </p:pic>
        <p:pic>
          <p:nvPicPr>
            <p:cNvPr id="168" name="Picture 167"/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colorTemperature colorTemp="112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2504" y="4065007"/>
              <a:ext cx="1371600" cy="1024759"/>
            </a:xfrm>
            <a:prstGeom prst="rect">
              <a:avLst/>
            </a:prstGeom>
          </p:spPr>
        </p:pic>
        <p:sp>
          <p:nvSpPr>
            <p:cNvPr id="169" name="TextBox 168"/>
            <p:cNvSpPr txBox="1">
              <a:spLocks noChangeAspect="1"/>
            </p:cNvSpPr>
            <p:nvPr/>
          </p:nvSpPr>
          <p:spPr>
            <a:xfrm>
              <a:off x="208418" y="2699704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Times" charset="0"/>
                  <a:ea typeface="Times" charset="0"/>
                  <a:cs typeface="Times" charset="0"/>
                </a:rPr>
                <a:t>iEC-G</a:t>
              </a:r>
              <a:endParaRPr lang="en-US" sz="1200" dirty="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70" name="TextBox 169"/>
            <p:cNvSpPr txBox="1">
              <a:spLocks noChangeAspect="1"/>
            </p:cNvSpPr>
            <p:nvPr/>
          </p:nvSpPr>
          <p:spPr>
            <a:xfrm>
              <a:off x="1641691" y="2709109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Times" charset="0"/>
                  <a:ea typeface="Times" charset="0"/>
                  <a:cs typeface="Times" charset="0"/>
                </a:rPr>
                <a:t>iMSC-G-Cond</a:t>
              </a:r>
              <a:endParaRPr lang="en-US" sz="1200" dirty="0">
                <a:latin typeface="Times" charset="0"/>
                <a:ea typeface="Times" charset="0"/>
                <a:cs typeface="Times" charset="0"/>
              </a:endParaRPr>
            </a:p>
          </p:txBody>
        </p:sp>
        <p:pic>
          <p:nvPicPr>
            <p:cNvPr id="171" name="Picture 170"/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418" y="4063512"/>
              <a:ext cx="1371600" cy="1024759"/>
            </a:xfrm>
            <a:prstGeom prst="rect">
              <a:avLst/>
            </a:prstGeom>
          </p:spPr>
        </p:pic>
        <p:pic>
          <p:nvPicPr>
            <p:cNvPr id="172" name="Picture 171"/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418" y="2990566"/>
              <a:ext cx="1371600" cy="1024759"/>
            </a:xfrm>
            <a:prstGeom prst="rect">
              <a:avLst/>
            </a:prstGeom>
          </p:spPr>
        </p:pic>
        <p:sp>
          <p:nvSpPr>
            <p:cNvPr id="173" name="TextBox 172"/>
            <p:cNvSpPr txBox="1">
              <a:spLocks noChangeAspect="1"/>
            </p:cNvSpPr>
            <p:nvPr/>
          </p:nvSpPr>
          <p:spPr>
            <a:xfrm>
              <a:off x="3074964" y="2698206"/>
              <a:ext cx="1359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Times" charset="0"/>
                  <a:ea typeface="Times" charset="0"/>
                  <a:cs typeface="Times" charset="0"/>
                </a:rPr>
                <a:t>iMSC-T-Cond</a:t>
              </a:r>
              <a:endParaRPr lang="en-US" sz="1200" dirty="0">
                <a:latin typeface="Times" charset="0"/>
                <a:ea typeface="Times" charset="0"/>
                <a:cs typeface="Times" charset="0"/>
              </a:endParaRPr>
            </a:p>
          </p:txBody>
        </p:sp>
      </p:grpSp>
      <p:pic>
        <p:nvPicPr>
          <p:cNvPr id="174" name="Picture 173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1" t="20035" b="3815"/>
          <a:stretch/>
        </p:blipFill>
        <p:spPr>
          <a:xfrm>
            <a:off x="0" y="3288296"/>
            <a:ext cx="4572000" cy="1938286"/>
          </a:xfrm>
          <a:prstGeom prst="rect">
            <a:avLst/>
          </a:prstGeom>
        </p:spPr>
      </p:pic>
      <p:grpSp>
        <p:nvGrpSpPr>
          <p:cNvPr id="175" name="Group 174"/>
          <p:cNvGrpSpPr/>
          <p:nvPr/>
        </p:nvGrpSpPr>
        <p:grpSpPr>
          <a:xfrm>
            <a:off x="-13645" y="6165849"/>
            <a:ext cx="4265436" cy="1507133"/>
            <a:chOff x="102780" y="2323563"/>
            <a:chExt cx="4265436" cy="1507133"/>
          </a:xfrm>
        </p:grpSpPr>
        <p:pic>
          <p:nvPicPr>
            <p:cNvPr id="176" name="Picture 175"/>
            <p:cNvPicPr>
              <a:picLocks noChangeAspect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sharpenSoften amount="50000"/>
                      </a14:imgEffect>
                      <a14:imgEffect>
                        <a14:colorTemperature colorTemp="88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6616" y="2805937"/>
              <a:ext cx="1371600" cy="1024759"/>
            </a:xfrm>
            <a:prstGeom prst="rect">
              <a:avLst/>
            </a:prstGeom>
          </p:spPr>
        </p:pic>
        <p:pic>
          <p:nvPicPr>
            <p:cNvPr id="177" name="Picture 176"/>
            <p:cNvPicPr>
              <a:picLocks noChangeAspect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sharpenSoften amount="50000"/>
                      </a14:imgEffect>
                      <a14:imgEffect>
                        <a14:colorTemperature colorTemp="53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740" y="2796016"/>
              <a:ext cx="1371600" cy="1024759"/>
            </a:xfrm>
            <a:prstGeom prst="rect">
              <a:avLst/>
            </a:prstGeom>
          </p:spPr>
        </p:pic>
        <p:pic>
          <p:nvPicPr>
            <p:cNvPr id="178" name="Picture 177"/>
            <p:cNvPicPr>
              <a:picLocks noChangeAspect="1"/>
            </p:cNvPicPr>
            <p:nvPr/>
          </p:nvPicPr>
          <p:blipFill>
            <a:blip r:embed="rId19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7178" y="2796016"/>
              <a:ext cx="1371600" cy="1024759"/>
            </a:xfrm>
            <a:prstGeom prst="rect">
              <a:avLst/>
            </a:prstGeom>
          </p:spPr>
        </p:pic>
        <p:sp>
          <p:nvSpPr>
            <p:cNvPr id="179" name="TextBox 178"/>
            <p:cNvSpPr txBox="1">
              <a:spLocks noChangeAspect="1"/>
            </p:cNvSpPr>
            <p:nvPr/>
          </p:nvSpPr>
          <p:spPr>
            <a:xfrm>
              <a:off x="102780" y="2323563"/>
              <a:ext cx="12238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smtClean="0">
                  <a:latin typeface="Times" charset="0"/>
                  <a:ea typeface="Times" charset="0"/>
                  <a:cs typeface="Times" charset="0"/>
                </a:rPr>
                <a:t>iEC </a:t>
              </a:r>
            </a:p>
            <a:p>
              <a:pPr algn="ctr"/>
              <a:r>
                <a:rPr lang="en-US" sz="1200" dirty="0" smtClean="0">
                  <a:latin typeface="Times" charset="0"/>
                  <a:ea typeface="Times" charset="0"/>
                  <a:cs typeface="Times" charset="0"/>
                </a:rPr>
                <a:t>Monolayer</a:t>
              </a:r>
              <a:endParaRPr lang="en-US" sz="1200" dirty="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80" name="TextBox 179"/>
            <p:cNvSpPr txBox="1">
              <a:spLocks noChangeAspect="1"/>
            </p:cNvSpPr>
            <p:nvPr/>
          </p:nvSpPr>
          <p:spPr>
            <a:xfrm>
              <a:off x="1554360" y="2332970"/>
              <a:ext cx="1371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Times" charset="0"/>
                  <a:ea typeface="Times" charset="0"/>
                  <a:cs typeface="Times" charset="0"/>
                </a:rPr>
                <a:t>iMSC-G/iEC Bilayer</a:t>
              </a:r>
              <a:endParaRPr lang="en-US" sz="1200" dirty="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81" name="TextBox 180"/>
            <p:cNvSpPr txBox="1">
              <a:spLocks noChangeAspect="1"/>
            </p:cNvSpPr>
            <p:nvPr/>
          </p:nvSpPr>
          <p:spPr>
            <a:xfrm>
              <a:off x="2996615" y="2329551"/>
              <a:ext cx="13716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Times" charset="0"/>
                  <a:ea typeface="Times" charset="0"/>
                  <a:cs typeface="Times" charset="0"/>
                </a:rPr>
                <a:t>iMSC-T/iEC Bilayer</a:t>
              </a:r>
              <a:endParaRPr lang="en-US" sz="1200" dirty="0">
                <a:latin typeface="Times" charset="0"/>
                <a:ea typeface="Times" charset="0"/>
                <a:cs typeface="Time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2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122</Words>
  <Application>Microsoft Macintosh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Times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Muss, Tessa Elizabeth</dc:creator>
  <cp:lastModifiedBy>Muss, Tessa Elizabeth</cp:lastModifiedBy>
  <cp:revision>2</cp:revision>
  <cp:lastPrinted>2018-03-03T07:49:56Z</cp:lastPrinted>
  <dcterms:created xsi:type="dcterms:W3CDTF">2018-03-03T07:47:05Z</dcterms:created>
  <dcterms:modified xsi:type="dcterms:W3CDTF">2018-03-03T07:50:16Z</dcterms:modified>
</cp:coreProperties>
</file>

<file path=docProps/thumbnail.jpeg>
</file>